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0" r:id="rId4"/>
    <p:sldId id="309" r:id="rId5"/>
    <p:sldId id="310" r:id="rId6"/>
    <p:sldId id="316" r:id="rId7"/>
    <p:sldId id="311" r:id="rId8"/>
    <p:sldId id="313" r:id="rId9"/>
    <p:sldId id="314" r:id="rId10"/>
    <p:sldId id="317" r:id="rId11"/>
    <p:sldId id="315" r:id="rId12"/>
    <p:sldId id="277" r:id="rId13"/>
    <p:sldId id="318" r:id="rId14"/>
    <p:sldId id="321" r:id="rId15"/>
    <p:sldId id="291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/>
              <a:t>SS 2023</a:t>
            </a:r>
            <a:endParaRPr lang="de-DE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Alternative zur Schummerung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„pseudo“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6144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003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(Intervall)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Weniger intuitive zu lesen als Schummerung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Farben, Strichstärke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Typisch auch durch Wechsel von gestrichelter und durchgezogener Linie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0892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</p:spTree>
    <p:extLst>
      <p:ext uri="{BB962C8B-B14F-4D97-AF65-F5344CB8AC3E}">
        <p14:creationId xmlns:p14="http://schemas.microsoft.com/office/powerpoint/2010/main" val="1985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Höhenlinien (</a:t>
            </a:r>
            <a:r>
              <a:rPr lang="de-DE" b="1" dirty="0" err="1">
                <a:solidFill>
                  <a:srgbClr val="C00000"/>
                </a:solidFill>
              </a:rPr>
              <a:t>Contour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6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Höhenlinien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8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1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„Aufwärts oder Abwärts ?“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B3CC6A-3D66-4C45-A7C9-010DA6B4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815041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Die breite weiße Fläche ist eine 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Talsohle, östlich und westlich erstecken</a:t>
            </a: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Sich Gebirgszüge.</a:t>
            </a:r>
          </a:p>
        </p:txBody>
      </p:sp>
    </p:spTree>
    <p:extLst>
      <p:ext uri="{BB962C8B-B14F-4D97-AF65-F5344CB8AC3E}">
        <p14:creationId xmlns:p14="http://schemas.microsoft.com/office/powerpoint/2010/main" val="28052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Übungsaufgabe Lösung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F16ED-B171-458F-A5B5-7801906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3" y="730252"/>
            <a:ext cx="3728620" cy="5272690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4452ED58-D190-4B06-A9D8-6DE25BC1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1271337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Kaiser Wilhelms Turm 382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DSA 187</a:t>
            </a:r>
          </a:p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Schloss 284</a:t>
            </a:r>
          </a:p>
        </p:txBody>
      </p:sp>
    </p:spTree>
    <p:extLst>
      <p:ext uri="{BB962C8B-B14F-4D97-AF65-F5344CB8AC3E}">
        <p14:creationId xmlns:p14="http://schemas.microsoft.com/office/powerpoint/2010/main" val="27679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 Werkzeuge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Fügt mehrere Raster (gleicher Projektion) zusammen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1682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zuschneiden (Clip Raster </a:t>
            </a:r>
            <a:r>
              <a:rPr lang="de-DE" b="1" dirty="0" err="1">
                <a:solidFill>
                  <a:srgbClr val="003366"/>
                </a:solidFill>
              </a:rPr>
              <a:t>by</a:t>
            </a:r>
            <a:r>
              <a:rPr lang="de-DE" b="1" dirty="0">
                <a:solidFill>
                  <a:srgbClr val="003366"/>
                </a:solidFill>
              </a:rPr>
              <a:t> </a:t>
            </a:r>
            <a:r>
              <a:rPr lang="de-DE" b="1" dirty="0" err="1">
                <a:solidFill>
                  <a:srgbClr val="003366"/>
                </a:solidFill>
              </a:rPr>
              <a:t>Extent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Zusammenfügen (</a:t>
            </a:r>
            <a:r>
              <a:rPr lang="de-DE" b="1" dirty="0" err="1">
                <a:solidFill>
                  <a:srgbClr val="003366"/>
                </a:solidFill>
              </a:rPr>
              <a:t>Merge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Schneidet ein Raster auf die Ausdehnung der Karte (Aktueller Ausschnitt im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r>
              <a:rPr lang="de-DE" dirty="0">
                <a:solidFill>
                  <a:srgbClr val="003366"/>
                </a:solidFill>
              </a:rPr>
              <a:t>), eines </a:t>
            </a:r>
            <a:r>
              <a:rPr lang="de-DE" dirty="0" err="1">
                <a:solidFill>
                  <a:srgbClr val="003366"/>
                </a:solidFill>
              </a:rPr>
              <a:t>Layers</a:t>
            </a:r>
            <a:r>
              <a:rPr lang="de-DE" dirty="0">
                <a:solidFill>
                  <a:srgbClr val="003366"/>
                </a:solidFill>
              </a:rPr>
              <a:t> oder einer gewählten Fläche (per Hand erstellter Ausschnitt) aus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5F428899-09FD-4628-9912-330743A3C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527892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haben </a:t>
            </a:r>
            <a:r>
              <a:rPr lang="de-DE" dirty="0" err="1">
                <a:solidFill>
                  <a:srgbClr val="003366"/>
                </a:solidFill>
              </a:rPr>
              <a:t>idR</a:t>
            </a:r>
            <a:r>
              <a:rPr lang="de-DE" dirty="0">
                <a:solidFill>
                  <a:srgbClr val="003366"/>
                </a:solidFill>
              </a:rPr>
              <a:t> eigene Werkzeuge (die nicht für Vektoren geeignet sind)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50370ED0-3E14-4AFD-9D1E-CE8F74DC4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28524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Schummerung (</a:t>
            </a:r>
            <a:r>
              <a:rPr lang="de-DE" b="1" dirty="0" err="1">
                <a:solidFill>
                  <a:srgbClr val="003366"/>
                </a:solidFill>
              </a:rPr>
              <a:t>Hillshade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9EA70AA5-3C44-49D3-955F-F8021350E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6088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mit Z Faktor und ausgewähltem Azimut/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.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B8BF8DFA-8811-4617-AE0B-5F687715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18746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Höhenlinien (</a:t>
            </a:r>
            <a:r>
              <a:rPr lang="de-DE" b="1" dirty="0" err="1">
                <a:solidFill>
                  <a:srgbClr val="003366"/>
                </a:solidFill>
              </a:rPr>
              <a:t>Contour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94911916-CF33-49D7-AB6A-22DC22C1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51102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Erstellt Höhenlinien (Linien Vektor) auf Basis eines DEM (Raster)</a:t>
            </a:r>
          </a:p>
        </p:txBody>
      </p:sp>
    </p:spTree>
    <p:extLst>
      <p:ext uri="{BB962C8B-B14F-4D97-AF65-F5344CB8AC3E}">
        <p14:creationId xmlns:p14="http://schemas.microsoft.com/office/powerpoint/2010/main" val="77299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9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F2AFC32-F7A4-4ED7-82D4-ECD8F2513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Übung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3FA3FD6-07D1-4967-B4D7-D70333E1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1348571"/>
            <a:ext cx="8507413" cy="505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auf das </a:t>
            </a:r>
            <a:r>
              <a:rPr lang="de-DE" dirty="0" err="1">
                <a:solidFill>
                  <a:srgbClr val="003366"/>
                </a:solidFill>
              </a:rPr>
              <a:t>Github</a:t>
            </a:r>
            <a:r>
              <a:rPr lang="de-DE" dirty="0">
                <a:solidFill>
                  <a:srgbClr val="003366"/>
                </a:solidFill>
              </a:rPr>
              <a:t> Repository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Gehen Sie in den Ordner Data/Session_04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Laden Sie die Rasterdaten und öffnen Sie diese in </a:t>
            </a:r>
            <a:r>
              <a:rPr lang="de-DE" dirty="0" err="1">
                <a:solidFill>
                  <a:srgbClr val="003366"/>
                </a:solidFill>
              </a:rPr>
              <a:t>Qgis</a:t>
            </a: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Fassen Sie die beiden Raster zu einem Zusammen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Schneiden Sie das Raster auf eine beliebige Fläche zu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Erstellen Sie ein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Visualisieren Sie das </a:t>
            </a:r>
            <a:r>
              <a:rPr lang="de-DE" dirty="0" err="1">
                <a:solidFill>
                  <a:srgbClr val="003366"/>
                </a:solidFill>
              </a:rPr>
              <a:t>Hillshade</a:t>
            </a:r>
            <a:r>
              <a:rPr lang="de-DE" dirty="0">
                <a:solidFill>
                  <a:srgbClr val="003366"/>
                </a:solidFill>
              </a:rPr>
              <a:t> und die Höhenlinien</a:t>
            </a:r>
          </a:p>
          <a:p>
            <a:pPr marL="1588">
              <a:spcAft>
                <a:spcPct val="30000"/>
              </a:spcAft>
            </a:pPr>
            <a:endParaRPr lang="de-DE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C1FEC9FB-83D5-4A4E-A835-6EDAD363B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870065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Höhe über NN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083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Datenquellen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Werte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79EEDFDD-ABA0-4886-B09C-4F5AF5032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4678120"/>
            <a:ext cx="8507413" cy="144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SRTM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(Shuttle Radar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Topography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Mission)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1-Bogensekunde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30x30 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Nördlich bis 60ter Breitengrad und südlich bis 58ter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Gut für kleinere Untersuchungsgebiete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C9481727-3730-44F1-80EC-5849DC735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2491771"/>
            <a:ext cx="850741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USGS Earth Explorer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Kostenlos (Anmeldung erforderlich)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32687355-B7B4-48D4-A40A-DF293C57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4" y="3426095"/>
            <a:ext cx="85074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GTOPO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Auflösung 30-Bogensekunden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ca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1x1 km)</a:t>
            </a:r>
          </a:p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Weltweit, gut für großflächige Karten (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zB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Deutsches Reich)</a:t>
            </a:r>
          </a:p>
        </p:txBody>
      </p:sp>
    </p:spTree>
    <p:extLst>
      <p:ext uri="{BB962C8B-B14F-4D97-AF65-F5344CB8AC3E}">
        <p14:creationId xmlns:p14="http://schemas.microsoft.com/office/powerpoint/2010/main" val="847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2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90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Grauwerte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2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SRTM mit Farbskala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(</a:t>
            </a:r>
            <a:r>
              <a:rPr lang="de-DE" b="1" dirty="0" err="1">
                <a:solidFill>
                  <a:srgbClr val="C00000"/>
                </a:solidFill>
              </a:rPr>
              <a:t>Hillshade</a:t>
            </a:r>
            <a:r>
              <a:rPr lang="de-DE" b="1" dirty="0">
                <a:solidFill>
                  <a:srgbClr val="C00000"/>
                </a:solidFill>
              </a:rPr>
              <a:t>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883F460-7684-4D1B-9024-C994D5A6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21336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Schattenwurf durch künstliche Lichtquelle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78340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Rein zu Visualisierungszwecken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8" y="144258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Erzeugt 3D Effekt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90C53C0D-E57D-4096-9FD3-DF9BB7E5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18192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„</a:t>
            </a:r>
            <a:r>
              <a:rPr lang="de-DE" b="1" dirty="0" err="1">
                <a:solidFill>
                  <a:srgbClr val="003366"/>
                </a:solidFill>
              </a:rPr>
              <a:t>Hillshades</a:t>
            </a:r>
            <a:r>
              <a:rPr lang="de-DE" b="1" dirty="0">
                <a:solidFill>
                  <a:srgbClr val="003366"/>
                </a:solidFill>
              </a:rPr>
              <a:t>“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3C41B45-DD16-45CB-BE8B-A00D46FB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6" y="35208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DEM Raster (Einstellungen Azimute und </a:t>
            </a:r>
            <a:r>
              <a:rPr lang="de-DE" dirty="0" err="1">
                <a:solidFill>
                  <a:srgbClr val="003366"/>
                </a:solidFill>
              </a:rPr>
              <a:t>Altitude</a:t>
            </a:r>
            <a:r>
              <a:rPr lang="de-DE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B24C072F-3A85-4DE9-A6EE-C8935A68D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4" y="250722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Werte enthalten KEINE Höheninformationen mehr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22DAE8B-6C5C-4DF6-86F2-30219C13E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55287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Visualisierung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6F6DBCE-2C65-448C-B360-0FD84497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8918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In Graustufen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C02BEA98-B088-4606-8A5E-3B956FC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5230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Eingefärbt durch DEM („</a:t>
            </a:r>
            <a:r>
              <a:rPr lang="de-DE" dirty="0" err="1">
                <a:solidFill>
                  <a:srgbClr val="003366"/>
                </a:solidFill>
              </a:rPr>
              <a:t>Multiply</a:t>
            </a:r>
            <a:r>
              <a:rPr lang="de-DE" dirty="0">
                <a:solidFill>
                  <a:srgbClr val="003366"/>
                </a:solidFill>
              </a:rPr>
              <a:t>“)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A806DE2-E72B-4A67-A1D5-7E5661C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382940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Z Faktor für Überhöhung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50AC6728-04DF-49AF-9B16-481FD1045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3" y="415909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Projektion sinnvoll für gute Ergebnisse</a:t>
            </a:r>
          </a:p>
        </p:txBody>
      </p:sp>
    </p:spTree>
    <p:extLst>
      <p:ext uri="{BB962C8B-B14F-4D97-AF65-F5344CB8AC3E}">
        <p14:creationId xmlns:p14="http://schemas.microsoft.com/office/powerpoint/2010/main" val="26298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16" grpId="0"/>
      <p:bldP spid="21" grpId="0"/>
      <p:bldP spid="20" grpId="0"/>
      <p:bldP spid="23" grpId="0"/>
      <p:bldP spid="24" grpId="0"/>
      <p:bldP spid="25" grpId="0"/>
      <p:bldP spid="1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5" y="1210240"/>
            <a:ext cx="6822489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Schummerung überhöht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1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10fach Überhöht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(4) Schummerung und Höhenlinien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Digital Elevation Model (DEM)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7D53A-E5F1-43B5-8A04-6CFC8949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56" y="1210240"/>
            <a:ext cx="6822487" cy="482457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B3E9F9D2-3979-4B90-B8F8-6F593205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755" y="6034812"/>
            <a:ext cx="85074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sz="1000" dirty="0">
                <a:solidFill>
                  <a:srgbClr val="003366"/>
                </a:solidFill>
              </a:rPr>
              <a:t>Schummerung und eingefärbtes DEM</a:t>
            </a:r>
            <a:endParaRPr lang="de-DE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40102"/>
      </p:ext>
    </p:extLst>
  </p:cSld>
  <p:clrMapOvr>
    <a:masterClrMapping/>
  </p:clrMapOvr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602</Words>
  <Application>Microsoft Office PowerPoint</Application>
  <PresentationFormat>On-screen Show (4:3)</PresentationFormat>
  <Paragraphs>119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72</cp:revision>
  <dcterms:created xsi:type="dcterms:W3CDTF">2022-02-21T14:57:57Z</dcterms:created>
  <dcterms:modified xsi:type="dcterms:W3CDTF">2023-07-23T13:02:12Z</dcterms:modified>
</cp:coreProperties>
</file>